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5" r:id="rId4"/>
    <p:sldId id="278" r:id="rId5"/>
    <p:sldId id="257" r:id="rId6"/>
    <p:sldId id="276" r:id="rId7"/>
    <p:sldId id="286" r:id="rId8"/>
    <p:sldId id="284" r:id="rId9"/>
    <p:sldId id="287" r:id="rId10"/>
    <p:sldId id="288" r:id="rId11"/>
    <p:sldId id="289" r:id="rId12"/>
    <p:sldId id="285" r:id="rId13"/>
    <p:sldId id="282" r:id="rId14"/>
    <p:sldId id="283" r:id="rId15"/>
    <p:sldId id="262" r:id="rId16"/>
    <p:sldId id="261" r:id="rId17"/>
    <p:sldId id="277" r:id="rId18"/>
    <p:sldId id="290" r:id="rId19"/>
    <p:sldId id="291" r:id="rId20"/>
    <p:sldId id="293" r:id="rId21"/>
    <p:sldId id="294" r:id="rId22"/>
    <p:sldId id="271" r:id="rId23"/>
    <p:sldId id="298" r:id="rId24"/>
    <p:sldId id="297" r:id="rId25"/>
    <p:sldId id="299" r:id="rId26"/>
    <p:sldId id="305" r:id="rId27"/>
    <p:sldId id="301" r:id="rId28"/>
    <p:sldId id="302" r:id="rId29"/>
    <p:sldId id="303" r:id="rId30"/>
    <p:sldId id="304" r:id="rId31"/>
    <p:sldId id="306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644"/>
    <a:srgbClr val="009E47"/>
    <a:srgbClr val="FF0000"/>
    <a:srgbClr val="FFFF00"/>
    <a:srgbClr val="FF66FF"/>
    <a:srgbClr val="FF66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3" autoAdjust="0"/>
    <p:restoredTop sz="94660"/>
  </p:normalViewPr>
  <p:slideViewPr>
    <p:cSldViewPr>
      <p:cViewPr varScale="1">
        <p:scale>
          <a:sx n="66" d="100"/>
          <a:sy n="66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5791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14600"/>
            <a:ext cx="5867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E1FB-CD69-4048-99A0-A2682F613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A68B-D420-403B-A9E6-8F3802987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8800" y="258763"/>
            <a:ext cx="1828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58763"/>
            <a:ext cx="5334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984C-42F6-4685-8C2A-0FB938C5F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8763"/>
            <a:ext cx="7315200" cy="884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219200"/>
            <a:ext cx="7315200" cy="4906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9932-5FAD-4FED-A53F-B550B6177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65E9-D2C7-42D1-915D-A57C4905E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3956-7703-4C02-B8EE-7D85D1AC9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581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219200"/>
            <a:ext cx="3581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E0F8-0C8D-4540-85E6-5D2B0834A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097E-2FF8-44D5-96EF-A1078C842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CA61-95CB-4E2D-BEA8-C762F123C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A429-5F6E-46AB-87E9-186BEEBC1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0003-7EA5-410B-80D2-29AAA1C3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6A88-3718-42F9-AC69-3A30938D2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58763"/>
            <a:ext cx="73152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7315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F3D03E-9A33-45B7-AE47-D542DAFB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collector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200" i="1" smtClean="0">
                <a:latin typeface="Times New Roman" pitchFamily="18" charset="0"/>
              </a:rPr>
              <a:t>STRATEGIC PLANNING 101…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5867400" cy="12192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Who Knew It Could Be So Easy!</a:t>
            </a:r>
          </a:p>
        </p:txBody>
      </p:sp>
      <p:pic>
        <p:nvPicPr>
          <p:cNvPr id="3076" name="Picture 8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4290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2011GSARecipientE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3076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nflonfox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i="1" smtClean="0">
                <a:latin typeface="Times New Roman" pitchFamily="18" charset="0"/>
                <a:cs typeface="Times New Roman" pitchFamily="18" charset="0"/>
              </a:rPr>
              <a:t>Step1 - Analyze – External (VOC)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09663"/>
            <a:ext cx="3295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00200"/>
            <a:ext cx="33051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3333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2850" y="4124325"/>
            <a:ext cx="3286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i="1" smtClean="0">
                <a:latin typeface="Times New Roman" pitchFamily="18" charset="0"/>
                <a:cs typeface="Times New Roman" pitchFamily="18" charset="0"/>
              </a:rPr>
              <a:t>Step 1 Analyze – External Stakeholder/Vendor/Dealer 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172200" cy="4906963"/>
          </a:xfrm>
        </p:spPr>
        <p:txBody>
          <a:bodyPr/>
          <a:lstStyle/>
          <a:p>
            <a:pPr algn="just"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Surveys via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Florida Tax Collector’s Association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web site/lime surveys.</a:t>
            </a:r>
          </a:p>
          <a:p>
            <a:pPr algn="just"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Email link for survey to our local government, vendors/stakeholders, dealers and state agencies </a:t>
            </a:r>
          </a:p>
          <a:p>
            <a:pPr marL="0" indent="0" algn="just">
              <a:buFontTx/>
              <a:buNone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3810000"/>
            <a:ext cx="61706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Step 1 -Analyze – External  </a:t>
            </a:r>
            <a:br>
              <a:rPr lang="en-US" sz="3000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Technology/Legislative/Economy</a:t>
            </a:r>
            <a:endParaRPr lang="en-US" sz="30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– QR (Quick Response) Codes, NFC (Near Field Communication), Mobile Services, etc.</a:t>
            </a:r>
          </a:p>
          <a:p>
            <a:pPr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Legislative Mandates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– DL services, Additional Exemptions for Taxes, etc.</a:t>
            </a:r>
          </a:p>
          <a:p>
            <a:pPr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– What is going on in your specific county? </a:t>
            </a:r>
          </a:p>
          <a:p>
            <a:pPr marL="0" indent="0"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All of the above provides data reflective          of the changes occurring, and impacts our strategic planning.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66800"/>
          </a:xfrm>
        </p:spPr>
        <p:txBody>
          <a:bodyPr/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Step1 Analyze - Internal                   Employee Engagement/Satisfaction Survey                  </a:t>
            </a:r>
            <a:endParaRPr lang="en-US" sz="3200" smtClean="0"/>
          </a:p>
        </p:txBody>
      </p:sp>
      <p:sp>
        <p:nvSpPr>
          <p:cNvPr id="15363" name="Control 4"/>
          <p:cNvSpPr>
            <a:spLocks noChangeArrowheads="1" noChangeShapeType="1"/>
          </p:cNvSpPr>
          <p:nvPr/>
        </p:nvSpPr>
        <p:spPr bwMode="auto">
          <a:xfrm>
            <a:off x="6224588" y="5918200"/>
            <a:ext cx="3125787" cy="22526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7315200" cy="5410200"/>
          </a:xfrm>
        </p:spPr>
        <p:txBody>
          <a:bodyPr/>
          <a:lstStyle/>
          <a:p>
            <a:r>
              <a:rPr lang="en-US" sz="29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Are We Making Progress?</a:t>
            </a:r>
            <a:r>
              <a:rPr lang="en-US" sz="29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Malcom Baldridge survey.</a:t>
            </a:r>
          </a:p>
          <a:p>
            <a:endParaRPr lang="en-US" sz="29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54292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394335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Step 1 Analyze – Internal               Employee SWOT</a:t>
            </a:r>
            <a:endParaRPr lang="en-US" sz="3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What do individual employees view as our </a:t>
            </a:r>
            <a:r>
              <a:rPr lang="en-US" sz="29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Strengths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Weaknesses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9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Added in a “further comments” section so employees can explain an answer or provide a more detailed suggestion.</a:t>
            </a:r>
          </a:p>
          <a:p>
            <a:pPr marL="0" indent="0">
              <a:buFontTx/>
              <a:buNone/>
              <a:defRPr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Interview subject matter experts or    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(SME’s)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if a specific issue is identified.</a:t>
            </a:r>
          </a:p>
          <a:p>
            <a:pPr marL="0" indent="0"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315200" cy="808038"/>
          </a:xfrm>
        </p:spPr>
        <p:txBody>
          <a:bodyPr/>
          <a:lstStyle/>
          <a:p>
            <a:pPr eaLnBrk="1" hangingPunct="1"/>
            <a:r>
              <a:rPr lang="en-US" sz="2700" i="1" smtClean="0">
                <a:latin typeface="Times New Roman" pitchFamily="18" charset="0"/>
              </a:rPr>
              <a:t>Step 1 Analyze - Internal</a:t>
            </a:r>
            <a:br>
              <a:rPr lang="en-US" sz="2700" i="1" smtClean="0">
                <a:latin typeface="Times New Roman" pitchFamily="18" charset="0"/>
              </a:rPr>
            </a:br>
            <a:r>
              <a:rPr lang="en-US" sz="2700" i="1" smtClean="0">
                <a:latin typeface="Times New Roman" pitchFamily="18" charset="0"/>
              </a:rPr>
              <a:t>Senior Team SWOT Analysis</a:t>
            </a:r>
            <a:r>
              <a:rPr lang="en-US" sz="2700" smtClean="0">
                <a:latin typeface="Georgia" pitchFamily="18" charset="0"/>
              </a:rPr>
              <a:t> </a:t>
            </a:r>
          </a:p>
        </p:txBody>
      </p:sp>
      <p:graphicFrame>
        <p:nvGraphicFramePr>
          <p:cNvPr id="10275" name="Group 35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5638800" cy="5638800"/>
        </p:xfrm>
        <a:graphic>
          <a:graphicData uri="http://schemas.openxmlformats.org/drawingml/2006/table">
            <a:tbl>
              <a:tblPr/>
              <a:tblGrid>
                <a:gridCol w="2669112"/>
                <a:gridCol w="2969688"/>
              </a:tblGrid>
              <a:tr h="3182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Strengths: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Customer Service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Communication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 of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Benefits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Employee Training/Training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Leadership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Working Hours (No nights/weekends)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Retaining Staff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 Infrastructure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Facilities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Great Employees/Staff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Vendors/Stakeholders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Current Security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Agility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Opportunities: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More Gov. Contract Opportunities (Revenue)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Third Party Providers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Kiosks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Staff Knowledge/Experiences Database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Educate County on Mandates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Mobile Services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Weaknesses: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Inability for merit pay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Centralized Document Management System/Organization of Docs.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Records Retention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People Dependent Process/Systems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Staff levels; work loads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Threats: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Mandates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Desoto Location (high risk area)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Security (civil unrest)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Exodus of Employees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Records Retention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Retirements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 Number of Customers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Legislature/Charter Government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 Systems Stability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Property Values Dropping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2" name="Picture 4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9525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27025" y="1806575"/>
            <a:ext cx="685800" cy="22860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4013" y="2324100"/>
            <a:ext cx="2190750" cy="3206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952750" y="4991100"/>
            <a:ext cx="1847850" cy="31273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54013" y="5151438"/>
            <a:ext cx="2084387" cy="31908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963863" y="5429250"/>
            <a:ext cx="1085850" cy="1936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4800" y="2713038"/>
            <a:ext cx="1706563" cy="223837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971800" y="1692275"/>
            <a:ext cx="674688" cy="21590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17838" y="2216150"/>
            <a:ext cx="1031875" cy="268288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0988"/>
            <a:ext cx="7315200" cy="884237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Times New Roman" pitchFamily="18" charset="0"/>
              </a:rPr>
              <a:t>The Senior Team Gets To Work!</a:t>
            </a:r>
          </a:p>
        </p:txBody>
      </p:sp>
      <p:pic>
        <p:nvPicPr>
          <p:cNvPr id="18435" name="Picture 12" descr="football_players_with_coach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5334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16"/>
          <p:cNvSpPr>
            <a:spLocks noChangeArrowheads="1" noChangeShapeType="1" noTextEdit="1"/>
          </p:cNvSpPr>
          <p:nvPr/>
        </p:nvSpPr>
        <p:spPr bwMode="auto">
          <a:xfrm>
            <a:off x="1373188" y="2747963"/>
            <a:ext cx="400050" cy="2555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Steve</a:t>
            </a:r>
          </a:p>
        </p:txBody>
      </p:sp>
      <p:sp>
        <p:nvSpPr>
          <p:cNvPr id="18437" name="WordArt 21"/>
          <p:cNvSpPr>
            <a:spLocks noChangeArrowheads="1" noChangeShapeType="1" noTextEdit="1"/>
          </p:cNvSpPr>
          <p:nvPr/>
        </p:nvSpPr>
        <p:spPr bwMode="auto">
          <a:xfrm>
            <a:off x="2376488" y="2470150"/>
            <a:ext cx="2571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Jan</a:t>
            </a:r>
          </a:p>
        </p:txBody>
      </p:sp>
      <p:sp>
        <p:nvSpPr>
          <p:cNvPr id="18438" name="WordArt 22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1524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M</a:t>
            </a:r>
          </a:p>
        </p:txBody>
      </p:sp>
      <p:sp>
        <p:nvSpPr>
          <p:cNvPr id="18439" name="WordArt 23"/>
          <p:cNvSpPr>
            <a:spLocks noChangeArrowheads="1" noChangeShapeType="1" noTextEdit="1"/>
          </p:cNvSpPr>
          <p:nvPr/>
        </p:nvSpPr>
        <p:spPr bwMode="auto">
          <a:xfrm>
            <a:off x="4191000" y="3848100"/>
            <a:ext cx="485775" cy="3000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Burton</a:t>
            </a:r>
          </a:p>
        </p:txBody>
      </p:sp>
      <p:sp>
        <p:nvSpPr>
          <p:cNvPr id="18440" name="WordArt 27"/>
          <p:cNvSpPr>
            <a:spLocks noChangeArrowheads="1" noChangeShapeType="1" noTextEdit="1"/>
          </p:cNvSpPr>
          <p:nvPr/>
        </p:nvSpPr>
        <p:spPr bwMode="auto">
          <a:xfrm>
            <a:off x="1781175" y="2079625"/>
            <a:ext cx="327025" cy="74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Tony</a:t>
            </a:r>
          </a:p>
        </p:txBody>
      </p:sp>
      <p:sp>
        <p:nvSpPr>
          <p:cNvPr id="18441" name="WordArt 29"/>
          <p:cNvSpPr>
            <a:spLocks noChangeArrowheads="1" noChangeShapeType="1" noTextEdit="1"/>
          </p:cNvSpPr>
          <p:nvPr/>
        </p:nvSpPr>
        <p:spPr bwMode="auto">
          <a:xfrm rot="-150192">
            <a:off x="3209925" y="2339975"/>
            <a:ext cx="287338" cy="1095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J &amp; M</a:t>
            </a:r>
          </a:p>
        </p:txBody>
      </p:sp>
      <p:sp>
        <p:nvSpPr>
          <p:cNvPr id="18442" name="WordArt 30"/>
          <p:cNvSpPr>
            <a:spLocks noChangeArrowheads="1" noChangeShapeType="1" noTextEdit="1"/>
          </p:cNvSpPr>
          <p:nvPr/>
        </p:nvSpPr>
        <p:spPr bwMode="auto">
          <a:xfrm>
            <a:off x="819150" y="2289175"/>
            <a:ext cx="436563" cy="84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Wayne</a:t>
            </a:r>
          </a:p>
        </p:txBody>
      </p:sp>
    </p:spTree>
  </p:cSld>
  <p:clrMapOvr>
    <a:masterClrMapping/>
  </p:clrMapOvr>
  <p:transition>
    <p:sndAc>
      <p:stSnd>
        <p:snd r:embed="rId2" name="mnf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315200" cy="4906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Georgia" pitchFamily="18" charset="0"/>
            </a:endParaRP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82563"/>
            <a:ext cx="8905875" cy="427037"/>
          </a:xfrm>
          <a:noFill/>
        </p:spPr>
        <p:txBody>
          <a:bodyPr/>
          <a:lstStyle/>
          <a:p>
            <a:pPr eaLnBrk="1" hangingPunct="1"/>
            <a:r>
              <a:rPr lang="en-US" sz="3600" i="1" smtClean="0">
                <a:latin typeface="Times New Roman" pitchFamily="18" charset="0"/>
              </a:rPr>
              <a:t>Strategic Plan 2010-2013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98500"/>
            <a:ext cx="8907463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65288" y="4416425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400" b="1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% Overall Employee Security Satisfaction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Times New Roman" pitchFamily="18" charset="0"/>
              </a:rPr>
              <a:t>Step 2 – Approve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315200" cy="5334000"/>
          </a:xfrm>
        </p:spPr>
        <p:txBody>
          <a:bodyPr/>
          <a:lstStyle/>
          <a:p>
            <a:pPr algn="just"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Review strategic priorities from previous year. Any being removed or adjusted?</a:t>
            </a:r>
          </a:p>
          <a:p>
            <a:pPr marL="0" indent="0" algn="ctr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Year Strategic Priorities </a:t>
            </a:r>
            <a:r>
              <a:rPr lang="en-US" sz="29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(2011-2012)</a:t>
            </a:r>
            <a:endParaRPr lang="en-US" sz="29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Re-Election of Tax Collector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Replacement of Operations Director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Critical Staffing Losses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Tracking/Engagement of Community Involvement.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marL="0" indent="0">
              <a:buFontTx/>
              <a:buNone/>
              <a:defRPr/>
            </a:pPr>
            <a:r>
              <a:rPr lang="en-US" sz="2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FontTx/>
              <a:buNone/>
              <a:defRPr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30480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" y="3543300"/>
            <a:ext cx="586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425" y="4572000"/>
            <a:ext cx="602615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5029200"/>
            <a:ext cx="187325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75" y="38862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309563" y="5580063"/>
            <a:ext cx="2862262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Times New Roman" pitchFamily="18" charset="0"/>
              </a:rPr>
              <a:t>Step 2 – Approve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315200" cy="5334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Year Strategic Priorities </a:t>
            </a:r>
            <a:r>
              <a:rPr lang="en-US" sz="29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(2012-2013)</a:t>
            </a:r>
            <a:endParaRPr lang="en-US" sz="29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QR Codes/NFC Implementation Office Wide.</a:t>
            </a:r>
          </a:p>
          <a:p>
            <a:pPr marL="0" indent="0">
              <a:buFontTx/>
              <a:buNone/>
              <a:defRPr/>
            </a:pPr>
            <a:r>
              <a:rPr lang="en-US" sz="29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Supports our Key Success Factors </a:t>
            </a:r>
          </a:p>
          <a:p>
            <a:pPr marL="0" indent="0" algn="ctr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Service &amp; Innovation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Mitigation Plan Survey</a:t>
            </a:r>
          </a:p>
          <a:p>
            <a:pPr marL="0" indent="0">
              <a:buFontTx/>
              <a:buNone/>
              <a:defRPr/>
            </a:pPr>
            <a:r>
              <a:rPr lang="en-US" sz="29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Supports all Key Success Factors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Service </a:t>
            </a:r>
          </a:p>
          <a:p>
            <a:pPr marL="0" indent="0" algn="ctr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</a:p>
          <a:p>
            <a:pPr marL="0" indent="0" algn="ctr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 &amp; Financial</a:t>
            </a:r>
          </a:p>
          <a:p>
            <a:pPr marL="0" indent="0">
              <a:buFontTx/>
              <a:buNone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Understand the benefits of implementing a Strategic Plan.</a:t>
            </a:r>
          </a:p>
          <a:p>
            <a:pPr algn="just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Learn the steps involved in a Strategic Planning Process: examples based on the Manatee County Tax Collector’s Strategic Planning model.</a:t>
            </a: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Explore opportunities for improvement by developing or maximizing your current Strategic Priorities.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Times New Roman" pitchFamily="18" charset="0"/>
              </a:rPr>
              <a:t>Step 2 – Approve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315200" cy="5334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2/3 Year Strategic Priorities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(2012-2013)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Redundant Processes and Systems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Privatized Partnerships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Records Retention Plan Office Wide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Bonus Plan Office Wide.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Critical Staffing Losses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Redesign Taxcollector.com </a:t>
            </a:r>
          </a:p>
          <a:p>
            <a:pPr marL="0" indent="0">
              <a:buFontTx/>
              <a:buNone/>
              <a:defRPr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36638"/>
          </a:xfrm>
        </p:spPr>
        <p:txBody>
          <a:bodyPr/>
          <a:lstStyle/>
          <a:p>
            <a:r>
              <a:rPr lang="en-US" sz="3600" i="1" smtClean="0">
                <a:latin typeface="Times New Roman" pitchFamily="18" charset="0"/>
              </a:rPr>
              <a:t>Step 2 – Approve                      </a:t>
            </a:r>
            <a:r>
              <a:rPr lang="en-US" sz="2900" i="1" smtClean="0">
                <a:latin typeface="Times New Roman" pitchFamily="18" charset="0"/>
              </a:rPr>
              <a:t>Breakdown of Strategic Priorities</a:t>
            </a:r>
            <a:endParaRPr lang="en-US" sz="29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705600" cy="5105400"/>
          </a:xfrm>
        </p:spPr>
        <p:txBody>
          <a:bodyPr/>
          <a:lstStyle/>
          <a:p>
            <a:pPr marL="609600" indent="-60960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</a:rPr>
              <a:t>Senior Team addresses the following when </a:t>
            </a:r>
          </a:p>
          <a:p>
            <a:pPr marL="609600" indent="-60960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</a:rPr>
              <a:t>reviewing our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</a:rPr>
              <a:t>strategic priorities</a:t>
            </a:r>
            <a:r>
              <a:rPr lang="en-US" sz="2900" dirty="0" smtClean="0"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</a:rPr>
              <a:t>Facts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</a:rPr>
              <a:t>Obstacles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</a:rPr>
              <a:t>Response to Obstacles/Short Term Goals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900" dirty="0" smtClean="0">
                <a:latin typeface="Times New Roman" pitchFamily="18" charset="0"/>
              </a:rPr>
              <a:t>Triggers to Reevaluate Strategic Priorities</a:t>
            </a:r>
          </a:p>
          <a:p>
            <a:pPr marL="0" indent="0">
              <a:buFontTx/>
              <a:buNone/>
              <a:defRPr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884238"/>
          </a:xfrm>
          <a:noFill/>
        </p:spPr>
        <p:txBody>
          <a:bodyPr/>
          <a:lstStyle/>
          <a:p>
            <a:pPr eaLnBrk="1" hangingPunct="1"/>
            <a:r>
              <a:rPr lang="en-US" sz="3200" i="1" smtClean="0">
                <a:latin typeface="Times New Roman" pitchFamily="18" charset="0"/>
              </a:rPr>
              <a:t>Step 2 – Approve                         Breakdown of Strategic Priorities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85725" y="1447800"/>
            <a:ext cx="9067800" cy="3352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192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36638"/>
          </a:xfrm>
        </p:spPr>
        <p:txBody>
          <a:bodyPr/>
          <a:lstStyle/>
          <a:p>
            <a:r>
              <a:rPr lang="en-US" sz="3600" i="1" smtClean="0">
                <a:latin typeface="Times New Roman" pitchFamily="18" charset="0"/>
              </a:rPr>
              <a:t>Step 2 – Approve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31520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During our 2012 strategic planning meetings in addition to identifying 3 new priorities and adding 1 new performance measure we had:</a:t>
            </a:r>
          </a:p>
          <a:p>
            <a:pPr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20 Action Items  	</a:t>
            </a:r>
          </a:p>
          <a:p>
            <a:pPr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7 Decisions </a:t>
            </a: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Affirmation or Revision of </a:t>
            </a:r>
            <a:r>
              <a:rPr lang="en-US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Core Values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Key Success Factors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Core Competencies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b="9534"/>
          <a:stretch>
            <a:fillRect/>
          </a:stretch>
        </p:blipFill>
        <p:spPr bwMode="auto">
          <a:xfrm>
            <a:off x="174625" y="4572000"/>
            <a:ext cx="8899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36638"/>
          </a:xfrm>
        </p:spPr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Step 3 – Align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315200" cy="5410200"/>
          </a:xfrm>
        </p:spPr>
        <p:txBody>
          <a:bodyPr/>
          <a:lstStyle/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Long-range financial plans are reviewed and adjusted accordingly, such as large capital acquisitions (technology) or branch expansion plans.</a:t>
            </a: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Daily management cash flow placed in  alignment with the fiscal budget planning process.</a:t>
            </a: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Each Director prepares departmental   budgets.</a:t>
            </a: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The Senior Team assesses any special budgetary requests.</a:t>
            </a:r>
          </a:p>
        </p:txBody>
      </p:sp>
      <p:pic>
        <p:nvPicPr>
          <p:cNvPr id="27653" name="Picture 5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914400" cy="9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6663" y="39624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36638"/>
          </a:xfrm>
        </p:spPr>
        <p:txBody>
          <a:bodyPr/>
          <a:lstStyle/>
          <a:p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Step 4 -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315200" cy="51816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Once we have received approval for our organizational budget, the Senior Team deploys/applies our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Strategic Plan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Each Senior Team Director creates a department scorecard with measures aligning to the Organizational Scorecard/Strategic Plan.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Department/Organizational Scorecards             inputted into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PBL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(Process Based Leadership)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MCTC’s Communication Tool.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36638"/>
          </a:xfrm>
        </p:spPr>
        <p:txBody>
          <a:bodyPr/>
          <a:lstStyle/>
          <a:p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Step 4 – Apply</a:t>
            </a:r>
            <a:br>
              <a:rPr lang="en-US" sz="3600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PBL Communication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8" y="12192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Enforcement of systematic reporting, deployment and communication of results.</a:t>
            </a:r>
          </a:p>
          <a:p>
            <a:pPr marL="0" indent="0">
              <a:buFontTx/>
              <a:buNone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488" y="2176463"/>
            <a:ext cx="35052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PBL uses the “stop light” color coded dashboard system which allows the senior team and staff to determine, at-a-glance, the degree of progress for our strategic priorities.</a:t>
            </a:r>
          </a:p>
          <a:p>
            <a:pPr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13025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036638"/>
          </a:xfrm>
        </p:spPr>
        <p:txBody>
          <a:bodyPr/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Step 4 – Apply</a:t>
            </a:r>
            <a:br>
              <a:rPr lang="en-US" sz="3200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PBL Communication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315200" cy="5343525"/>
          </a:xfrm>
        </p:spPr>
        <p:txBody>
          <a:bodyPr/>
          <a:lstStyle/>
          <a:p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– Communicate throughout the organization via “pass downs”, celebrated during weekly home team meetings and continue to be monitored.</a:t>
            </a:r>
          </a:p>
          <a:p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- Trigger a call to action. Ensuring we are meeting the performance measures and goals identified on our   strategic plan. </a:t>
            </a: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If a change is identified communicated       via “pass downs” and re-measured until        in the </a:t>
            </a:r>
            <a:r>
              <a:rPr lang="en-US" sz="2900" b="1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9700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9624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884238"/>
          </a:xfrm>
        </p:spPr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Step 4 – Apply</a:t>
            </a:r>
            <a:br>
              <a:rPr lang="en-US" i="1" smtClean="0">
                <a:latin typeface="Times New Roman" pitchFamily="18" charset="0"/>
                <a:cs typeface="Times New Roman" pitchFamily="18" charset="0"/>
              </a:rPr>
            </a:br>
            <a:endParaRPr lang="en-US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315200" cy="5343525"/>
          </a:xfrm>
        </p:spPr>
        <p:txBody>
          <a:bodyPr/>
          <a:lstStyle/>
          <a:p>
            <a:pPr algn="just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Weekly Home Team Meetings (All levels) – Everyone recites </a:t>
            </a:r>
            <a:r>
              <a:rPr lang="en-US" sz="29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and reviews </a:t>
            </a:r>
            <a:r>
              <a:rPr lang="en-US" sz="29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Core Value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of the week. </a:t>
            </a:r>
          </a:p>
          <a:p>
            <a:pPr algn="just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Senior Team monthly </a:t>
            </a:r>
            <a:r>
              <a:rPr lang="en-US" sz="29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Organizational Performance Review meetings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(OPR’s).</a:t>
            </a:r>
          </a:p>
          <a:p>
            <a:pPr algn="just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Applying and Deploying the plan through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  <a:hlinkClick r:id="rId2"/>
              </a:rPr>
              <a:t>www.taxcollector.com</a:t>
            </a: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Suppliers/Partners/Dealers through           other forms of communication to ensure  alignment to our Strategic Plan.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884238"/>
          </a:xfrm>
        </p:spPr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Step 5 – Assess</a:t>
            </a:r>
            <a:br>
              <a:rPr lang="en-US" i="1" smtClean="0">
                <a:latin typeface="Times New Roman" pitchFamily="18" charset="0"/>
                <a:cs typeface="Times New Roman" pitchFamily="18" charset="0"/>
              </a:rPr>
            </a:br>
            <a:endParaRPr lang="en-US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315200" cy="53435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final step of MCTC’s strategic planning process is to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Assess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The Senior Team completes this step monthly, through our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Organizational Performance Review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meetings.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We monitor performance and determine if we are meeting established goals.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If we are not meeting established goals,        we put into motion the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Performance Improvement Process.</a:t>
            </a:r>
          </a:p>
        </p:txBody>
      </p:sp>
      <p:pic>
        <p:nvPicPr>
          <p:cNvPr id="31748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225" y="4010025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55713"/>
            <a:ext cx="6934200" cy="4906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9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900" smtClean="0">
              <a:latin typeface="Times New Roman" pitchFamily="18" charset="0"/>
            </a:endParaRPr>
          </a:p>
        </p:txBody>
      </p:sp>
      <p:pic>
        <p:nvPicPr>
          <p:cNvPr id="5123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t="-302" b="17740"/>
          <a:stretch>
            <a:fillRect/>
          </a:stretch>
        </p:blipFill>
        <p:spPr bwMode="auto">
          <a:xfrm>
            <a:off x="228600" y="228600"/>
            <a:ext cx="51054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884238"/>
          </a:xfrm>
        </p:spPr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Step 5 – Assess</a:t>
            </a:r>
            <a:br>
              <a:rPr lang="en-US" i="1" smtClean="0">
                <a:latin typeface="Times New Roman" pitchFamily="18" charset="0"/>
                <a:cs typeface="Times New Roman" pitchFamily="18" charset="0"/>
              </a:rPr>
            </a:br>
            <a:endParaRPr lang="en-US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2895600" cy="5343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This process effectively identifies if we are on task with our strategic priorities and overall Strategic Plan. 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9719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Strategic Planning Process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3152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>
                <a:latin typeface="Times New Roman" pitchFamily="18" charset="0"/>
              </a:rPr>
              <a:t>Annual Systematic 5-Step Strategic Planning Process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Analyze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Approve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Align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Apply 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Assess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Georgia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916113"/>
            <a:ext cx="3898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0625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smtClean="0">
                <a:latin typeface="Times New Roman" pitchFamily="18" charset="0"/>
              </a:rPr>
              <a:t>So Get Excited!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239000" cy="4906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700" smtClean="0">
                <a:latin typeface="Times New Roman" pitchFamily="18" charset="0"/>
              </a:rPr>
              <a:t>A strong </a:t>
            </a:r>
            <a:r>
              <a:rPr lang="en-US" sz="2700" smtClean="0">
                <a:solidFill>
                  <a:srgbClr val="0000CC"/>
                </a:solidFill>
                <a:latin typeface="Times New Roman" pitchFamily="18" charset="0"/>
              </a:rPr>
              <a:t>Strategic Plan </a:t>
            </a:r>
            <a:r>
              <a:rPr lang="en-US" sz="2700" smtClean="0">
                <a:latin typeface="Times New Roman" pitchFamily="18" charset="0"/>
              </a:rPr>
              <a:t>will ensure your strategic focus is on target, you are meeting the needs of your customers and most importantly…meeting the needs of your Tax Collector Team!</a:t>
            </a:r>
          </a:p>
        </p:txBody>
      </p:sp>
      <p:pic>
        <p:nvPicPr>
          <p:cNvPr id="34820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2011GSARecipientE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352800"/>
            <a:ext cx="2865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nflonfox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Why A Strategic Plan?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55713"/>
            <a:ext cx="6867525" cy="4906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900" dirty="0" smtClean="0">
                <a:latin typeface="Times New Roman" pitchFamily="18" charset="0"/>
              </a:rPr>
              <a:t>Identify our strategic priorities for the coming year and the next 2 to 3 years.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2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900" dirty="0" smtClean="0">
                <a:latin typeface="Times New Roman" pitchFamily="18" charset="0"/>
              </a:rPr>
              <a:t>Obtain and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</a:rPr>
              <a:t>utilize</a:t>
            </a:r>
            <a:r>
              <a:rPr lang="en-US" sz="2900" dirty="0" smtClean="0">
                <a:latin typeface="Times New Roman" pitchFamily="18" charset="0"/>
              </a:rPr>
              <a:t> feedback received during our Environmental Assessment Analysis: information from suppliers, partners, stakeholders, dealers, employees and state agencies: helping our strategic focus.</a:t>
            </a:r>
            <a:endParaRPr lang="en-US" sz="29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>
                <a:latin typeface="Times New Roman" pitchFamily="18" charset="0"/>
              </a:rPr>
              <a:t>Review what was accomplished the previous year 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“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Celebrate our Pinnacle Achievements!”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Strategic Planning Process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3152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>
                <a:latin typeface="Times New Roman" pitchFamily="18" charset="0"/>
              </a:rPr>
              <a:t>Annual Systematic 5-Step Strategic Planning Process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Analyze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Approve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Align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Apply 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Assess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Georgia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916113"/>
            <a:ext cx="3898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0625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153988"/>
            <a:ext cx="7475537" cy="612775"/>
          </a:xfrm>
        </p:spPr>
        <p:txBody>
          <a:bodyPr/>
          <a:lstStyle/>
          <a:p>
            <a:pPr eaLnBrk="1" hangingPunct="1"/>
            <a:r>
              <a:rPr lang="en-US" sz="3000" i="1" smtClean="0">
                <a:latin typeface="Times New Roman" pitchFamily="18" charset="0"/>
              </a:rPr>
              <a:t>Calendar of Strategic Planning Steps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Step 1 - Analyze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Implementation of the </a:t>
            </a:r>
            <a:r>
              <a:rPr lang="en-US" sz="27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Environmental Assessment Analysis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(EAA).</a:t>
            </a:r>
          </a:p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EAA determines if changes have occurred in our products and services, short and long-term strategic challenges or our strategic advantages.</a:t>
            </a:r>
          </a:p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It reveals any “blind spots”.</a:t>
            </a:r>
          </a:p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Completed in two parts: </a:t>
            </a:r>
            <a:r>
              <a:rPr lang="en-US" sz="27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External/Internal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i="1" u="sng" smtClean="0"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: Business and operation strategic   challenges, sustainability, demographics, etc.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i="1" u="sng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Employee engagement/satisfaction.</a:t>
            </a:r>
            <a:r>
              <a:rPr lang="en-US" sz="27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i="1" smtClean="0">
                <a:latin typeface="Times New Roman" pitchFamily="18" charset="0"/>
                <a:cs typeface="Times New Roman" pitchFamily="18" charset="0"/>
              </a:rPr>
              <a:t>Step 1 -Analyze – External VOC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Voice of the Customer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(VOC) Survey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Key in determining our strategic advantages   or Core Competencies:</a:t>
            </a:r>
          </a:p>
          <a:p>
            <a:pPr marL="0" indent="0">
              <a:buFontTx/>
              <a:buNone/>
              <a:defRPr/>
            </a:pP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Fast and Convenient Service</a:t>
            </a:r>
          </a:p>
          <a:p>
            <a:pPr marL="0" indent="0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     Integrating Technologies</a:t>
            </a:r>
          </a:p>
          <a:p>
            <a:pPr marL="0" indent="0">
              <a:buFontTx/>
              <a:buNone/>
              <a:defRPr/>
            </a:pP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Knowledgeable and Cross-Trained Staff</a:t>
            </a:r>
          </a:p>
          <a:p>
            <a:pPr marL="0" indent="0">
              <a:buFontTx/>
              <a:buNone/>
              <a:defRPr/>
            </a:pPr>
            <a:r>
              <a:rPr lang="en-US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Agility</a:t>
            </a:r>
          </a:p>
          <a:p>
            <a:pPr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Annual schedule: all demographics.</a:t>
            </a:r>
          </a:p>
          <a:p>
            <a:pPr marL="0" indent="0">
              <a:buFontTx/>
              <a:buNone/>
              <a:defRPr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football_spinning_fire_trai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i="1" smtClean="0">
                <a:latin typeface="Times New Roman" pitchFamily="18" charset="0"/>
                <a:cs typeface="Times New Roman" pitchFamily="18" charset="0"/>
              </a:rPr>
              <a:t>Step 1 Analyze – External (VOC)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096000" cy="4906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295400"/>
            <a:ext cx="6032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ootball_fire">
  <a:themeElements>
    <a:clrScheme name="football_fi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tball_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tball_fi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tball_fi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tball_fi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tball_fi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tball_fi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tball_fi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tball_fi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tball_fi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tball_fi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tball_fi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tball_fi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tball_fi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football_fire</Template>
  <TotalTime>2180</TotalTime>
  <Words>1105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Georgia</vt:lpstr>
      <vt:lpstr>football_fire</vt:lpstr>
      <vt:lpstr>STRATEGIC PLANNING 101…</vt:lpstr>
      <vt:lpstr>Objectives </vt:lpstr>
      <vt:lpstr>Slide 3</vt:lpstr>
      <vt:lpstr>Why A Strategic Plan?</vt:lpstr>
      <vt:lpstr>Strategic Planning Process</vt:lpstr>
      <vt:lpstr>Calendar of Strategic Planning Steps</vt:lpstr>
      <vt:lpstr>Step 1 - Analyze</vt:lpstr>
      <vt:lpstr>Step 1 -Analyze – External VOC</vt:lpstr>
      <vt:lpstr>Step 1 Analyze – External (VOC)</vt:lpstr>
      <vt:lpstr>Step1 - Analyze – External (VOC)</vt:lpstr>
      <vt:lpstr>Step 1 Analyze – External Stakeholder/Vendor/Dealer SWOT Analysis</vt:lpstr>
      <vt:lpstr>Step 1 -Analyze – External   Technology/Legislative/Economy</vt:lpstr>
      <vt:lpstr>Step1 Analyze - Internal                   Employee Engagement/Satisfaction Survey                  </vt:lpstr>
      <vt:lpstr>Step 1 Analyze – Internal               Employee SWOT</vt:lpstr>
      <vt:lpstr>Step 1 Analyze - Internal Senior Team SWOT Analysis </vt:lpstr>
      <vt:lpstr>The Senior Team Gets To Work!</vt:lpstr>
      <vt:lpstr>Strategic Plan 2010-2013</vt:lpstr>
      <vt:lpstr>Step 2 – Approve</vt:lpstr>
      <vt:lpstr>Step 2 – Approve</vt:lpstr>
      <vt:lpstr>Step 2 – Approve</vt:lpstr>
      <vt:lpstr>Step 2 – Approve                      Breakdown of Strategic Priorities</vt:lpstr>
      <vt:lpstr>Step 2 – Approve                         Breakdown of Strategic Priorities</vt:lpstr>
      <vt:lpstr>Step 2 – Approve</vt:lpstr>
      <vt:lpstr>Step 3 – Align </vt:lpstr>
      <vt:lpstr>Step 4 - Apply</vt:lpstr>
      <vt:lpstr>Step 4 – Apply PBL Communication Tool</vt:lpstr>
      <vt:lpstr>Step 4 – Apply PBL Communication Tool</vt:lpstr>
      <vt:lpstr> Step 4 – Apply </vt:lpstr>
      <vt:lpstr> Step 5 – Assess </vt:lpstr>
      <vt:lpstr> Step 5 – Assess </vt:lpstr>
      <vt:lpstr>Strategic Planning Process</vt:lpstr>
      <vt:lpstr>So Get Excited!</vt:lpstr>
    </vt:vector>
  </TitlesOfParts>
  <Company>Manatee County Tax Collector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FIRE</dc:title>
  <dc:creator>Michele Schulz</dc:creator>
  <cp:lastModifiedBy>Aaron Frisbee</cp:lastModifiedBy>
  <cp:revision>247</cp:revision>
  <dcterms:created xsi:type="dcterms:W3CDTF">2011-06-30T17:03:22Z</dcterms:created>
  <dcterms:modified xsi:type="dcterms:W3CDTF">2012-05-02T14:00:16Z</dcterms:modified>
</cp:coreProperties>
</file>